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37"/>
  </p:notesMasterIdLst>
  <p:sldIdLst>
    <p:sldId id="290" r:id="rId4"/>
    <p:sldId id="291" r:id="rId5"/>
    <p:sldId id="292" r:id="rId6"/>
    <p:sldId id="293" r:id="rId7"/>
    <p:sldId id="294" r:id="rId8"/>
    <p:sldId id="298" r:id="rId9"/>
    <p:sldId id="296" r:id="rId10"/>
    <p:sldId id="297" r:id="rId11"/>
    <p:sldId id="299" r:id="rId12"/>
    <p:sldId id="301" r:id="rId13"/>
    <p:sldId id="324" r:id="rId14"/>
    <p:sldId id="302" r:id="rId15"/>
    <p:sldId id="300" r:id="rId16"/>
    <p:sldId id="295" r:id="rId17"/>
    <p:sldId id="303" r:id="rId18"/>
    <p:sldId id="304" r:id="rId19"/>
    <p:sldId id="305" r:id="rId20"/>
    <p:sldId id="306" r:id="rId21"/>
    <p:sldId id="307" r:id="rId22"/>
    <p:sldId id="308" r:id="rId23"/>
    <p:sldId id="311" r:id="rId24"/>
    <p:sldId id="309" r:id="rId25"/>
    <p:sldId id="310" r:id="rId26"/>
    <p:sldId id="327" r:id="rId27"/>
    <p:sldId id="312" r:id="rId28"/>
    <p:sldId id="313" r:id="rId29"/>
    <p:sldId id="314" r:id="rId30"/>
    <p:sldId id="315" r:id="rId31"/>
    <p:sldId id="317" r:id="rId32"/>
    <p:sldId id="318" r:id="rId33"/>
    <p:sldId id="319" r:id="rId34"/>
    <p:sldId id="320" r:id="rId35"/>
    <p:sldId id="32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565" autoAdjust="0"/>
  </p:normalViewPr>
  <p:slideViewPr>
    <p:cSldViewPr snapToGrid="0">
      <p:cViewPr>
        <p:scale>
          <a:sx n="72" d="100"/>
          <a:sy n="72" d="100"/>
        </p:scale>
        <p:origin x="60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63364-72A5-420D-9AE5-57F318FDAA92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6CD0F-95DD-4BB9-A6AE-2C238D0A9A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1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52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854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76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51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7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16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66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71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4C7023-1648-4F51-874D-1B6680E39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65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83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0E0FD6-A987-4E1A-BCF4-7669DC860F7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2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A524C-0FE5-4D64-AE7F-8C8CC0127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2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00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92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1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495426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77C5A-4A23-4FEF-9099-2D2D54622F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9460-F32C-46FA-AC0D-D5D26B7C75D7}" type="datetime1">
              <a:rPr lang="zh-CN" altLang="en-US"/>
              <a:pPr>
                <a:defRPr/>
              </a:pPr>
              <a:t>2021/9/28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26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3F993CC9-D534-4552-AC80-618A154E2AB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662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5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6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3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63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42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04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7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0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9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3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28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3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04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6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5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3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21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1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97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99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8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3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8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61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06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4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8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09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23499-E77D-4E83-BF60-D3B976F04A6D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0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2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156" y="-498547"/>
            <a:ext cx="8167817" cy="7539524"/>
          </a:xfrm>
          <a:prstGeom prst="rect">
            <a:avLst/>
          </a:prstGeom>
          <a:noFill/>
        </p:spPr>
      </p:pic>
      <p:sp>
        <p:nvSpPr>
          <p:cNvPr id="6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4.2.4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76235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053" y="606757"/>
            <a:ext cx="7838587" cy="5200919"/>
          </a:xfrm>
          <a:prstGeom prst="rect">
            <a:avLst/>
          </a:prstGeom>
        </p:spPr>
      </p:pic>
      <p:sp>
        <p:nvSpPr>
          <p:cNvPr id="6" name="矩形 5">
            <a:extLst/>
          </p:cNvPr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72726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6400" y="198437"/>
            <a:ext cx="10515600" cy="1325563"/>
          </a:xfrm>
        </p:spPr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6391" y="1557867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17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795" y="1841736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6251" y="2405823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196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27" y="815623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62879"/>
            <a:ext cx="6351429" cy="532469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6ADC8B0-EA22-4EBD-827B-B38DFCCC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95103" y="2837698"/>
            <a:ext cx="5718175" cy="595313"/>
          </a:xfrm>
          <a:prstGeom prst="rect">
            <a:avLst/>
          </a:prstGeom>
          <a:solidFill>
            <a:srgbClr val="FF6600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3295103" y="1541245"/>
            <a:ext cx="6364287" cy="46196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4.1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概述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4.2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状态空间盲目搜索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4.3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状态空间启发式搜索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4.4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或树搜索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4.5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博弈树的启发式搜索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B5717-47C2-4836-8B75-2555FF996FD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9171" name="Rectangle 3"/>
          <p:cNvSpPr>
            <a:spLocks noGrp="1"/>
          </p:cNvSpPr>
          <p:nvPr>
            <p:ph type="title"/>
          </p:nvPr>
        </p:nvSpPr>
        <p:spPr>
          <a:xfrm>
            <a:off x="2846936" y="608177"/>
            <a:ext cx="6300787" cy="64928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zh-CN" altLang="en-US" sz="4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隶书" pitchFamily="2" charset="-122"/>
              </a:rPr>
              <a:t>主 要 内 容</a:t>
            </a:r>
          </a:p>
        </p:txBody>
      </p:sp>
    </p:spTree>
    <p:extLst>
      <p:ext uri="{BB962C8B-B14F-4D97-AF65-F5344CB8AC3E}">
        <p14:creationId xmlns:p14="http://schemas.microsoft.com/office/powerpoint/2010/main" val="28017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"/>
    </mc:Choice>
    <mc:Fallback xmlns="">
      <p:transition spd="slow" advTm="6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启发性信息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0840" y="1828482"/>
            <a:ext cx="10855084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启发性信息</a:t>
            </a:r>
          </a:p>
          <a:p>
            <a:pPr marL="0" marR="427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启发性信息是指那种与具体问题求解过程有关的，并可指导搜索过程朝着最有希望方向前进的控制信息。</a:t>
            </a:r>
          </a:p>
          <a:p>
            <a:pPr marL="0" marR="210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启发信息的启发能力越强，扩展的无用结点越少。包括以下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种：</a:t>
            </a:r>
          </a:p>
          <a:p>
            <a:pPr marL="0" marR="703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①有效地帮助确定扩展节点的信息；</a:t>
            </a:r>
          </a:p>
          <a:p>
            <a:pPr marL="0" marR="4617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②有效的帮助决定哪些后继节点应被生成的信息；</a:t>
            </a:r>
          </a:p>
          <a:p>
            <a:pPr marL="0" marR="220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③能决定在扩展一个节点时哪些节点应从搜索树上删除的信息。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8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389" y="3498851"/>
            <a:ext cx="5381229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753762" y="1219202"/>
            <a:ext cx="6332839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marR="0" lvl="0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heuristic is: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function that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estimates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how close a state is to a goal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Designed for a particular search problem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Examples: Manhattan distance, Euclidean distance for path finding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876926" y="4078288"/>
            <a:ext cx="2458442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7" y="4155142"/>
              <a:ext cx="543255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85261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942710" y="4495803"/>
            <a:ext cx="2419741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764598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7370" y="1524000"/>
            <a:ext cx="2768863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3813" y="4116377"/>
            <a:ext cx="2824358" cy="2374241"/>
          </a:xfrm>
          <a:prstGeom prst="rect">
            <a:avLst/>
          </a:prstGeom>
          <a:noFill/>
        </p:spPr>
      </p:pic>
      <p:sp>
        <p:nvSpPr>
          <p:cNvPr id="16" name="Rectangle 3"/>
          <p:cNvSpPr txBox="1">
            <a:spLocks/>
          </p:cNvSpPr>
          <p:nvPr/>
        </p:nvSpPr>
        <p:spPr bwMode="auto">
          <a:xfrm>
            <a:off x="347023" y="32306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启发性信息</a:t>
            </a:r>
          </a:p>
        </p:txBody>
      </p:sp>
    </p:spTree>
    <p:extLst>
      <p:ext uri="{BB962C8B-B14F-4D97-AF65-F5344CB8AC3E}">
        <p14:creationId xmlns:p14="http://schemas.microsoft.com/office/powerpoint/2010/main" val="892713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77172" y="1937393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280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9777" y="-457200"/>
            <a:ext cx="7924799" cy="7315199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贪心算法</a:t>
            </a:r>
          </a:p>
        </p:txBody>
      </p:sp>
    </p:spTree>
    <p:extLst>
      <p:ext uri="{BB962C8B-B14F-4D97-AF65-F5344CB8AC3E}">
        <p14:creationId xmlns:p14="http://schemas.microsoft.com/office/powerpoint/2010/main" val="41929119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4.2.4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0083" y="1619732"/>
            <a:ext cx="10293834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前面的各种搜索策略中，实际都假设状态空间中各边的代价都相同，且都为一个单位量。从而，可用路径长度来代替路径的代价。但实际问题中，这种假设不现实，它们的状态空间中的各个边的代价不可能完相同。为此，我们需要在搜索树中给每条边标上其代价。这种边上有代价的树称为代价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在代价树中，可以用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表示从初始节点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的代价，用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表示从父节点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的代价。这样，对节点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= 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+ 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在代价树中，最小代价的路径和最短路径是有可能不同的，最短路径不一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定是最小代价径，最小代价路径也不一定是路径最短。代价树搜索的目的是为了到最佳解，即找到一条代价最小的解路径。</a:t>
            </a:r>
          </a:p>
        </p:txBody>
      </p:sp>
    </p:spTree>
    <p:extLst>
      <p:ext uri="{BB962C8B-B14F-4D97-AF65-F5344CB8AC3E}">
        <p14:creationId xmlns:p14="http://schemas.microsoft.com/office/powerpoint/2010/main" val="140477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7312" y="3072348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22992" y="368206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4342" y="2618318"/>
            <a:ext cx="8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738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410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07521" y="266711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sp>
        <p:nvSpPr>
          <p:cNvPr id="12" name="椭圆 11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13" name="椭圆 12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14" name="椭圆 13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15" name="直接连接符 14"/>
          <p:cNvCxnSpPr>
            <a:stCxn id="11" idx="4"/>
            <a:endCxn id="12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4"/>
            <a:endCxn id="13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4"/>
            <a:endCxn id="14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sp>
        <p:nvSpPr>
          <p:cNvPr id="19" name="椭圆 18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cxnSp>
        <p:nvCxnSpPr>
          <p:cNvPr id="20" name="直接连接符 19"/>
          <p:cNvCxnSpPr>
            <a:stCxn id="8" idx="0"/>
            <a:endCxn id="23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  <a:stCxn id="24" idx="4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3" name="椭圆 22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sp>
        <p:nvSpPr>
          <p:cNvPr id="27" name="椭圆 26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29" name="椭圆 28"/>
          <p:cNvSpPr/>
          <p:nvPr/>
        </p:nvSpPr>
        <p:spPr>
          <a:xfrm>
            <a:off x="3180977" y="3029738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30" name="椭圆 2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34838" y="2000058"/>
            <a:ext cx="68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20569" y="202009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630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58469" y="2000058"/>
            <a:ext cx="68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912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6" name="直接连接符 35"/>
          <p:cNvCxnSpPr>
            <a:stCxn id="8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  <a:stCxn id="29" idx="4"/>
            <a:endCxn id="30" idx="0"/>
          </p:cNvCxnSpPr>
          <p:nvPr/>
        </p:nvCxnSpPr>
        <p:spPr>
          <a:xfrm flipH="1">
            <a:off x="3365806" y="3353588"/>
            <a:ext cx="10434" cy="367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258744" y="123985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33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7" grpId="0" animBg="1"/>
      <p:bldP spid="29" grpId="0" animBg="1"/>
      <p:bldP spid="30" grpId="0" animBg="1"/>
      <p:bldP spid="31" grpId="0"/>
      <p:bldP spid="32" grpId="0"/>
      <p:bldP spid="33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贪心算法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507" y="927237"/>
            <a:ext cx="7252342" cy="4984056"/>
          </a:xfrm>
          <a:prstGeom prst="rect">
            <a:avLst/>
          </a:prstGeom>
        </p:spPr>
      </p:pic>
      <p:sp>
        <p:nvSpPr>
          <p:cNvPr id="8" name="矩形 7">
            <a:extLst/>
          </p:cNvPr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175369276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1226" y="1143003"/>
            <a:ext cx="5169550" cy="533399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15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545" y="1143000"/>
            <a:ext cx="7584913" cy="525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1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27" y="815623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A</a:t>
            </a:r>
            <a:r>
              <a:rPr lang="en-US" dirty="0"/>
              <a:t>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26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229226" y="4038600"/>
            <a:ext cx="11144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5043488" y="3352800"/>
            <a:ext cx="557213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1981201" y="1371600"/>
            <a:ext cx="7643813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 Search</a:t>
            </a:r>
            <a:r>
              <a:rPr lang="en-US" sz="2300" dirty="0"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1514476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2566989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8577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2566989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3436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52725" y="4191003"/>
            <a:ext cx="742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505076" y="5181603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5043488" y="4343402"/>
            <a:ext cx="67151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2009775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805238" y="2286003"/>
            <a:ext cx="309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2009775" y="4572003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2381250" y="42513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6626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1390650" y="4191003"/>
            <a:ext cx="6810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57913" y="4343403"/>
            <a:ext cx="742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1885950" y="4038600"/>
            <a:ext cx="68103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2752725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687070" y="2027935"/>
            <a:ext cx="847725" cy="2716411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1885950" y="4953001"/>
            <a:ext cx="6810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1514476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938462" y="4038600"/>
            <a:ext cx="191928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1390651" y="5165727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6814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414964" y="2895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86439" y="2895603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981575" y="3200403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885951" y="4038601"/>
            <a:ext cx="866775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1885950" y="2962277"/>
            <a:ext cx="44577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1885950" y="4038600"/>
            <a:ext cx="44577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067801" y="2362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8634414" y="29718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201026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201026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9996489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8820151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9996489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8820151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9996489" y="5715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8951488" y="2819402"/>
            <a:ext cx="302051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8820150" y="3429000"/>
            <a:ext cx="18573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0182225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005888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8820151" y="3429000"/>
            <a:ext cx="1362075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386762" y="3429000"/>
            <a:ext cx="43338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386763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0182225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9501187" y="2209801"/>
            <a:ext cx="928688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7775150" y="2797317"/>
            <a:ext cx="921175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396161" y="3733801"/>
            <a:ext cx="804864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343775" y="4626117"/>
            <a:ext cx="8572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129711" y="3810001"/>
            <a:ext cx="876299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129711" y="4648201"/>
            <a:ext cx="928689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0468873" y="3696731"/>
            <a:ext cx="947737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0429875" y="4689394"/>
            <a:ext cx="9906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0407155" y="5562602"/>
            <a:ext cx="9906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12 h=0</a:t>
            </a:r>
          </a:p>
        </p:txBody>
      </p:sp>
      <p:sp>
        <p:nvSpPr>
          <p:cNvPr id="74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代价一致 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+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贪心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73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6700" y="2058703"/>
            <a:ext cx="107073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估价函数</a:t>
            </a:r>
          </a:p>
          <a:p>
            <a:pPr marL="0" marR="427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用来估计节点重要性，定义为从初始节点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出发，经过节点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到达目标节点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的所有路径中最小路径代价的估计值。一般形式：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f(n)=g(n)+h(n)</a:t>
            </a:r>
            <a:endParaRPr kumimoji="0" lang="pt-BR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55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的实际代价；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的最优路径的估计代价。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96055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7116" y="89084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4580" y="856357"/>
            <a:ext cx="10962840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概念：</a:t>
            </a:r>
          </a:p>
          <a:p>
            <a:pPr marL="0" marR="85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在状态空间搜索中，如果每一步都利用估价函数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f(n)=g(n)+h(n)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表中的节点进行排序，则称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算法。它是一种为启发式搜索算法。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919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算法描述：</a:t>
            </a:r>
          </a:p>
          <a:p>
            <a:pPr marL="0" marR="45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)=g(S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)+h(S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52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表为空，则问题无解，失败退出；</a:t>
            </a:r>
          </a:p>
          <a:p>
            <a:pPr marL="0" marR="238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(3)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表的第一个节点取出放入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Closed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表，并记该节点为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12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(4)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考察节点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是否为目标节点。若是，则找到了问题的解，成功退出；</a:t>
            </a:r>
          </a:p>
          <a:p>
            <a:pPr marL="0" marR="7230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(5)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若节点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不可扩展，则转第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步；</a:t>
            </a:r>
          </a:p>
          <a:p>
            <a:pPr marL="0" marR="9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(6)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扩展节点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，生成其子节点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计算每一个子节点的估价值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，并为每一个子节点设置指向父节点的指针，然后将这些子节点放入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表中；</a:t>
            </a:r>
          </a:p>
          <a:p>
            <a:pPr marL="0" marR="94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(7)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根据各节点的估价函数值，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表中的全部节点按从小到大的顺序重新进行排序；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(8)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转第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1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0819004-AE77-41F4-BCCE-4E5B32220D23}"/>
              </a:ext>
            </a:extLst>
          </p:cNvPr>
          <p:cNvGrpSpPr/>
          <p:nvPr/>
        </p:nvGrpSpPr>
        <p:grpSpPr>
          <a:xfrm>
            <a:off x="3276600" y="2604052"/>
            <a:ext cx="5059870" cy="2410860"/>
            <a:chOff x="3276600" y="2145270"/>
            <a:chExt cx="5715000" cy="2869642"/>
          </a:xfrm>
        </p:grpSpPr>
        <p:sp>
          <p:nvSpPr>
            <p:cNvPr id="15364" name="AutoShape 4"/>
            <p:cNvSpPr>
              <a:spLocks noChangeArrowheads="1"/>
            </p:cNvSpPr>
            <p:nvPr/>
          </p:nvSpPr>
          <p:spPr bwMode="auto">
            <a:xfrm>
              <a:off x="3276600" y="3505200"/>
              <a:ext cx="609600" cy="595312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15365" name="AutoShape 6"/>
            <p:cNvSpPr>
              <a:spLocks noChangeArrowheads="1"/>
            </p:cNvSpPr>
            <p:nvPr/>
          </p:nvSpPr>
          <p:spPr bwMode="auto">
            <a:xfrm>
              <a:off x="5867400" y="4419600"/>
              <a:ext cx="609600" cy="595312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B</a:t>
              </a:r>
            </a:p>
          </p:txBody>
        </p:sp>
        <p:sp>
          <p:nvSpPr>
            <p:cNvPr id="15366" name="AutoShape 8"/>
            <p:cNvSpPr>
              <a:spLocks noChangeArrowheads="1"/>
            </p:cNvSpPr>
            <p:nvPr/>
          </p:nvSpPr>
          <p:spPr bwMode="auto">
            <a:xfrm>
              <a:off x="5867400" y="2528888"/>
              <a:ext cx="609600" cy="595312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15367" name="AutoShape 9"/>
            <p:cNvSpPr>
              <a:spLocks noChangeArrowheads="1"/>
            </p:cNvSpPr>
            <p:nvPr/>
          </p:nvSpPr>
          <p:spPr bwMode="auto">
            <a:xfrm>
              <a:off x="8382000" y="3519488"/>
              <a:ext cx="609600" cy="595312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</a:t>
              </a:r>
            </a:p>
          </p:txBody>
        </p:sp>
        <p:sp>
          <p:nvSpPr>
            <p:cNvPr id="15368" name="Line 10"/>
            <p:cNvSpPr>
              <a:spLocks noChangeShapeType="1"/>
            </p:cNvSpPr>
            <p:nvPr/>
          </p:nvSpPr>
          <p:spPr bwMode="auto">
            <a:xfrm>
              <a:off x="6477000" y="2819400"/>
              <a:ext cx="1905000" cy="838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69" name="Line 13"/>
            <p:cNvSpPr>
              <a:spLocks noChangeShapeType="1"/>
            </p:cNvSpPr>
            <p:nvPr/>
          </p:nvSpPr>
          <p:spPr bwMode="auto">
            <a:xfrm flipH="1">
              <a:off x="3886200" y="2819400"/>
              <a:ext cx="1981200" cy="838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0" name="Line 14"/>
            <p:cNvSpPr>
              <a:spLocks noChangeShapeType="1"/>
            </p:cNvSpPr>
            <p:nvPr/>
          </p:nvSpPr>
          <p:spPr bwMode="auto">
            <a:xfrm>
              <a:off x="3886200" y="3962400"/>
              <a:ext cx="198120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1" name="Line 15"/>
            <p:cNvSpPr>
              <a:spLocks noChangeShapeType="1"/>
            </p:cNvSpPr>
            <p:nvPr/>
          </p:nvSpPr>
          <p:spPr bwMode="auto">
            <a:xfrm flipH="1">
              <a:off x="6609522" y="3962400"/>
              <a:ext cx="190500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 lIns="91438" tIns="45719" rIns="91438" bIns="45719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372" name="Text Box 16"/>
            <p:cNvSpPr txBox="1">
              <a:spLocks noChangeArrowheads="1"/>
            </p:cNvSpPr>
            <p:nvPr/>
          </p:nvSpPr>
          <p:spPr bwMode="auto">
            <a:xfrm>
              <a:off x="4572000" y="2667000"/>
              <a:ext cx="457200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</a:t>
              </a:r>
            </a:p>
          </p:txBody>
        </p:sp>
        <p:sp>
          <p:nvSpPr>
            <p:cNvPr id="15373" name="Text Box 19"/>
            <p:cNvSpPr txBox="1">
              <a:spLocks noChangeArrowheads="1"/>
            </p:cNvSpPr>
            <p:nvPr/>
          </p:nvSpPr>
          <p:spPr bwMode="auto">
            <a:xfrm>
              <a:off x="7315200" y="4433888"/>
              <a:ext cx="457200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3</a:t>
              </a:r>
            </a:p>
          </p:txBody>
        </p:sp>
        <p:sp>
          <p:nvSpPr>
            <p:cNvPr id="15374" name="Text Box 20"/>
            <p:cNvSpPr txBox="1">
              <a:spLocks noChangeArrowheads="1"/>
            </p:cNvSpPr>
            <p:nvPr/>
          </p:nvSpPr>
          <p:spPr bwMode="auto">
            <a:xfrm>
              <a:off x="7315200" y="2681288"/>
              <a:ext cx="457200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</a:t>
              </a:r>
            </a:p>
          </p:txBody>
        </p:sp>
        <p:sp>
          <p:nvSpPr>
            <p:cNvPr id="15375" name="Text Box 21"/>
            <p:cNvSpPr txBox="1">
              <a:spLocks noChangeArrowheads="1"/>
            </p:cNvSpPr>
            <p:nvPr/>
          </p:nvSpPr>
          <p:spPr bwMode="auto">
            <a:xfrm>
              <a:off x="4572000" y="4419600"/>
              <a:ext cx="457200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</a:t>
              </a:r>
            </a:p>
          </p:txBody>
        </p:sp>
        <p:sp>
          <p:nvSpPr>
            <p:cNvPr id="15377" name="Text Box 25"/>
            <p:cNvSpPr txBox="1">
              <a:spLocks noChangeArrowheads="1"/>
            </p:cNvSpPr>
            <p:nvPr/>
          </p:nvSpPr>
          <p:spPr bwMode="auto">
            <a:xfrm>
              <a:off x="5867400" y="2145270"/>
              <a:ext cx="914400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2</a:t>
              </a:r>
            </a:p>
          </p:txBody>
        </p:sp>
        <p:sp>
          <p:nvSpPr>
            <p:cNvPr id="15378" name="Text Box 26"/>
            <p:cNvSpPr txBox="1">
              <a:spLocks noChangeArrowheads="1"/>
            </p:cNvSpPr>
            <p:nvPr/>
          </p:nvSpPr>
          <p:spPr bwMode="auto">
            <a:xfrm>
              <a:off x="7620000" y="3593070"/>
              <a:ext cx="914400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0</a:t>
              </a:r>
            </a:p>
          </p:txBody>
        </p:sp>
        <p:sp>
          <p:nvSpPr>
            <p:cNvPr id="15379" name="Text Box 27"/>
            <p:cNvSpPr txBox="1">
              <a:spLocks noChangeArrowheads="1"/>
            </p:cNvSpPr>
            <p:nvPr/>
          </p:nvSpPr>
          <p:spPr bwMode="auto">
            <a:xfrm>
              <a:off x="3962400" y="3593070"/>
              <a:ext cx="914400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3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A0285F-5FCB-408F-8015-B22224F37975}"/>
              </a:ext>
            </a:extLst>
          </p:cNvPr>
          <p:cNvGrpSpPr/>
          <p:nvPr/>
        </p:nvGrpSpPr>
        <p:grpSpPr>
          <a:xfrm>
            <a:off x="2959561" y="2238687"/>
            <a:ext cx="5623936" cy="4016028"/>
            <a:chOff x="1805698" y="1232037"/>
            <a:chExt cx="7252342" cy="498405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7B280FC-3ACD-49A2-9C4D-E2CBC258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698" y="1232037"/>
              <a:ext cx="7252342" cy="4984056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EBC9A17-5DA9-4CF1-AD2E-72F309315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8690" y="3842613"/>
              <a:ext cx="125873" cy="226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4.2.4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8218" y="1630747"/>
            <a:ext cx="10293834" cy="469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搜索树中每条连接线上的有关代价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表示时间、距离等花费。   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代价一致搜索是宽度优先搜索的一种推广，不是沿着等长度路径断层进行扩展，而是沿着等代价路径断层进行扩展。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代价一致搜索的基本思想是：在代价一致搜索算法中，把从起始节点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到任一节点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的路径代价记为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。从初始节点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开始扩展，若没有得到目标节点，则优先扩展最少代价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的节点，一直如此向下搜索。</a:t>
            </a:r>
          </a:p>
        </p:txBody>
      </p:sp>
    </p:spTree>
    <p:extLst>
      <p:ext uri="{BB962C8B-B14F-4D97-AF65-F5344CB8AC3E}">
        <p14:creationId xmlns:p14="http://schemas.microsoft.com/office/powerpoint/2010/main" val="45368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721" y="1055055"/>
            <a:ext cx="1096284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52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4.8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八数码难题。设问题的初始状态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和目标状态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如下图所示，且估价函数为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f(n)=d(n)+W(n)</a:t>
            </a:r>
            <a:endParaRPr kumimoji="0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700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d(n)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在搜索树中的深度</a:t>
            </a:r>
          </a:p>
          <a:p>
            <a:pPr marL="0" marR="562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W(n)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中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不在位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的数码个数。请用全局择优搜索解决该问题。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12" y="2848606"/>
            <a:ext cx="5732053" cy="23422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8721" y="5414719"/>
            <a:ext cx="10195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525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解：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该问题的全局择优搜索树如下图所示。在该图中，每个节点旁边的数字是该节点的估价函数值。</a:t>
            </a:r>
          </a:p>
          <a:p>
            <a:pPr marL="0" marR="1072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例如，对节点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，其估价函数值的计算为：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)=d(S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)+W(S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 =1+3=4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54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7394"/>
          <a:stretch/>
        </p:blipFill>
        <p:spPr>
          <a:xfrm>
            <a:off x="1866915" y="39150"/>
            <a:ext cx="8555278" cy="6704436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 bwMode="auto">
          <a:xfrm>
            <a:off x="145282" y="391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6882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1295399"/>
            <a:ext cx="12192000" cy="3262314"/>
            <a:chOff x="0" y="1295399"/>
            <a:chExt cx="12192000" cy="3262314"/>
          </a:xfrm>
        </p:grpSpPr>
        <p:sp>
          <p:nvSpPr>
            <p:cNvPr id="16387" name="AutoShape 3"/>
            <p:cNvSpPr>
              <a:spLocks noChangeArrowheads="1"/>
            </p:cNvSpPr>
            <p:nvPr/>
          </p:nvSpPr>
          <p:spPr bwMode="auto">
            <a:xfrm>
              <a:off x="5791200" y="17525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16388" name="AutoShape 4"/>
            <p:cNvSpPr>
              <a:spLocks noChangeArrowheads="1"/>
            </p:cNvSpPr>
            <p:nvPr/>
          </p:nvSpPr>
          <p:spPr bwMode="auto">
            <a:xfrm>
              <a:off x="8763000" y="3238499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</a:t>
              </a:r>
            </a:p>
          </p:txBody>
        </p:sp>
        <p:sp>
          <p:nvSpPr>
            <p:cNvPr id="16389" name="AutoShape 5"/>
            <p:cNvSpPr>
              <a:spLocks noChangeArrowheads="1"/>
            </p:cNvSpPr>
            <p:nvPr/>
          </p:nvSpPr>
          <p:spPr bwMode="auto">
            <a:xfrm>
              <a:off x="2819400" y="31241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38862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</a:p>
          </p:txBody>
        </p:sp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78486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3</a:t>
              </a:r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5715000" y="129539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6</a:t>
              </a: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9448800" y="328826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0</a:t>
              </a:r>
            </a:p>
          </p:txBody>
        </p:sp>
        <p:sp>
          <p:nvSpPr>
            <p:cNvPr id="16396" name="Text Box 12"/>
            <p:cNvSpPr txBox="1">
              <a:spLocks noChangeArrowheads="1"/>
            </p:cNvSpPr>
            <p:nvPr/>
          </p:nvSpPr>
          <p:spPr bwMode="auto">
            <a:xfrm>
              <a:off x="0" y="4038600"/>
              <a:ext cx="121920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5</a:t>
              </a:r>
            </a:p>
          </p:txBody>
        </p:sp>
        <p:sp>
          <p:nvSpPr>
            <p:cNvPr id="16398" name="Text Box 15"/>
            <p:cNvSpPr txBox="1">
              <a:spLocks noChangeArrowheads="1"/>
            </p:cNvSpPr>
            <p:nvPr/>
          </p:nvSpPr>
          <p:spPr bwMode="auto">
            <a:xfrm>
              <a:off x="3505200" y="3200399"/>
              <a:ext cx="7620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 =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</a:t>
              </a:r>
            </a:p>
          </p:txBody>
        </p:sp>
        <p:cxnSp>
          <p:nvCxnSpPr>
            <p:cNvPr id="26" name="Curved Connector 25"/>
            <p:cNvCxnSpPr>
              <a:stCxn id="16389" idx="2"/>
              <a:endCxn id="16388" idx="2"/>
            </p:cNvCxnSpPr>
            <p:nvPr/>
          </p:nvCxnSpPr>
          <p:spPr>
            <a:xfrm rot="16200000" flipH="1">
              <a:off x="6038850" y="781049"/>
              <a:ext cx="114301" cy="5943600"/>
            </a:xfrm>
            <a:prstGeom prst="curvedConnector3">
              <a:avLst>
                <a:gd name="adj1" fmla="val 792305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16389" idx="0"/>
              <a:endCxn id="16387" idx="1"/>
            </p:cNvCxnSpPr>
            <p:nvPr/>
          </p:nvCxnSpPr>
          <p:spPr>
            <a:xfrm rot="5400000" flipH="1" flipV="1">
              <a:off x="3914776" y="1247774"/>
              <a:ext cx="1085849" cy="266700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27"/>
            <p:cNvCxnSpPr>
              <a:stCxn id="16387" idx="3"/>
              <a:endCxn id="16388" idx="0"/>
            </p:cNvCxnSpPr>
            <p:nvPr/>
          </p:nvCxnSpPr>
          <p:spPr>
            <a:xfrm>
              <a:off x="6400800" y="2038349"/>
              <a:ext cx="2667000" cy="120015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8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Admissible (optimistic) heuristics slow down bad plans but never outweigh true costs</a:t>
            </a:r>
          </a:p>
        </p:txBody>
      </p:sp>
    </p:spTree>
    <p:extLst>
      <p:ext uri="{BB962C8B-B14F-4D97-AF65-F5344CB8AC3E}">
        <p14:creationId xmlns:p14="http://schemas.microsoft.com/office/powerpoint/2010/main" val="319356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2013" y="230188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代价一致搜索的一般算法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164" y="1369139"/>
            <a:ext cx="111463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）把初始节点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=0,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建立一个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表，置为空；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）检查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表是否为空表，若为空，则问题无解，失败退出；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）把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表的第一个节点取出放入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表，并记该节点为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）考察节点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是否为目标节点，若是则得到问题的解成功退出；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）若节点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不可扩展，则转第（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）步；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）扩展节点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， 生成子节点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=1,2,……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），将其子节点放入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表，并为每个子节点设置指向父节点的指针，计算各个节点的代价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 ，将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表内的节点按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）从小到大排序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转向第（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）步。</a:t>
            </a:r>
          </a:p>
        </p:txBody>
      </p:sp>
    </p:spTree>
    <p:extLst>
      <p:ext uri="{BB962C8B-B14F-4D97-AF65-F5344CB8AC3E}">
        <p14:creationId xmlns:p14="http://schemas.microsoft.com/office/powerpoint/2010/main" val="6409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3285475" y="334042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547579" y="404665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718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663173" y="2642279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394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462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50538" y="262113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84820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680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sp>
        <p:nvSpPr>
          <p:cNvPr id="7" name="椭圆 6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sp>
        <p:nvSpPr>
          <p:cNvPr id="8" name="椭圆 7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9" name="椭圆 8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10" name="椭圆 9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11" name="直接连接符 10"/>
          <p:cNvCxnSpPr>
            <a:stCxn id="7" idx="4"/>
            <a:endCxn id="8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4"/>
            <a:endCxn id="9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4"/>
            <a:endCxn id="10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00137" y="2654637"/>
            <a:ext cx="520304" cy="371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cxnSp>
        <p:nvCxnSpPr>
          <p:cNvPr id="16" name="直接连接符 15"/>
          <p:cNvCxnSpPr>
            <a:endCxn id="15" idx="0"/>
          </p:cNvCxnSpPr>
          <p:nvPr/>
        </p:nvCxnSpPr>
        <p:spPr>
          <a:xfrm>
            <a:off x="935908" y="2643936"/>
            <a:ext cx="505896" cy="382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83248" y="30223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齐</a:t>
            </a:r>
          </a:p>
        </p:txBody>
      </p:sp>
      <p:sp>
        <p:nvSpPr>
          <p:cNvPr id="18" name="椭圆 17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cxnSp>
        <p:nvCxnSpPr>
          <p:cNvPr id="19" name="直接连接符 18"/>
          <p:cNvCxnSpPr>
            <a:stCxn id="45" idx="0"/>
            <a:endCxn id="22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4" idx="4"/>
            <a:endCxn id="35" idx="0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2" name="椭圆 21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23" name="椭圆 22"/>
          <p:cNvSpPr/>
          <p:nvPr/>
        </p:nvSpPr>
        <p:spPr>
          <a:xfrm>
            <a:off x="730304" y="2328834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25" name="直接连接符 24"/>
          <p:cNvCxnSpPr>
            <a:endCxn id="26" idx="0"/>
          </p:cNvCxnSpPr>
          <p:nvPr/>
        </p:nvCxnSpPr>
        <p:spPr>
          <a:xfrm flipH="1">
            <a:off x="378511" y="3338155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83248" y="3709759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白</a:t>
            </a:r>
          </a:p>
        </p:txBody>
      </p:sp>
      <p:sp>
        <p:nvSpPr>
          <p:cNvPr id="27" name="椭圆 26"/>
          <p:cNvSpPr/>
          <p:nvPr/>
        </p:nvSpPr>
        <p:spPr>
          <a:xfrm>
            <a:off x="182190" y="301553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齐</a:t>
            </a:r>
          </a:p>
        </p:txBody>
      </p:sp>
      <p:cxnSp>
        <p:nvCxnSpPr>
          <p:cNvPr id="28" name="直接连接符 27"/>
          <p:cNvCxnSpPr>
            <a:endCxn id="29" idx="0"/>
          </p:cNvCxnSpPr>
          <p:nvPr/>
        </p:nvCxnSpPr>
        <p:spPr>
          <a:xfrm flipH="1">
            <a:off x="1448111" y="3346188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252848" y="3717792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30" name="椭圆 29"/>
          <p:cNvSpPr/>
          <p:nvPr/>
        </p:nvSpPr>
        <p:spPr>
          <a:xfrm>
            <a:off x="1251790" y="3023569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cxnSp>
        <p:nvCxnSpPr>
          <p:cNvPr id="31" name="直接连接符 30"/>
          <p:cNvCxnSpPr>
            <a:endCxn id="32" idx="0"/>
          </p:cNvCxnSpPr>
          <p:nvPr/>
        </p:nvCxnSpPr>
        <p:spPr>
          <a:xfrm flipH="1">
            <a:off x="3370650" y="3355944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33" name="椭圆 32"/>
          <p:cNvSpPr/>
          <p:nvPr/>
        </p:nvSpPr>
        <p:spPr>
          <a:xfrm>
            <a:off x="3174329" y="303332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34" name="椭圆 33"/>
          <p:cNvSpPr/>
          <p:nvPr/>
        </p:nvSpPr>
        <p:spPr>
          <a:xfrm>
            <a:off x="3809981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35" name="椭圆 34"/>
          <p:cNvSpPr/>
          <p:nvPr/>
        </p:nvSpPr>
        <p:spPr>
          <a:xfrm>
            <a:off x="2300611" y="301161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38" name="椭圆 37"/>
          <p:cNvSpPr/>
          <p:nvPr/>
        </p:nvSpPr>
        <p:spPr>
          <a:xfrm>
            <a:off x="1254805" y="37097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39" name="椭圆 38"/>
          <p:cNvSpPr/>
          <p:nvPr/>
        </p:nvSpPr>
        <p:spPr>
          <a:xfrm>
            <a:off x="185205" y="371197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白</a:t>
            </a:r>
          </a:p>
        </p:txBody>
      </p:sp>
      <p:sp>
        <p:nvSpPr>
          <p:cNvPr id="40" name="椭圆 3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508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137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58745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242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8017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279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1375" y="259477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41002" y="26033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297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-50958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9" name="直接连接符 48"/>
          <p:cNvCxnSpPr>
            <a:stCxn id="34" idx="4"/>
            <a:endCxn id="33" idx="0"/>
          </p:cNvCxnSpPr>
          <p:nvPr/>
        </p:nvCxnSpPr>
        <p:spPr>
          <a:xfrm flipH="1">
            <a:off x="3369592" y="2650705"/>
            <a:ext cx="635652" cy="3826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850310" y="2738311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939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/>
          <p:cNvCxnSpPr>
            <a:stCxn id="35" idx="4"/>
            <a:endCxn id="38" idx="6"/>
          </p:cNvCxnSpPr>
          <p:nvPr/>
        </p:nvCxnSpPr>
        <p:spPr>
          <a:xfrm flipH="1">
            <a:off x="1645330" y="3335461"/>
            <a:ext cx="850544" cy="536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830558" y="3391035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513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4" name="直接连接符 63"/>
          <p:cNvCxnSpPr>
            <a:stCxn id="45" idx="0"/>
            <a:endCxn id="30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57362" y="323794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478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9" name="直接连接符 58"/>
          <p:cNvCxnSpPr>
            <a:stCxn id="30" idx="4"/>
            <a:endCxn id="39" idx="0"/>
          </p:cNvCxnSpPr>
          <p:nvPr/>
        </p:nvCxnSpPr>
        <p:spPr>
          <a:xfrm flipH="1">
            <a:off x="380468" y="3347419"/>
            <a:ext cx="1066585" cy="3645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38" idx="6"/>
            <a:endCxn id="40" idx="2"/>
          </p:cNvCxnSpPr>
          <p:nvPr/>
        </p:nvCxnSpPr>
        <p:spPr>
          <a:xfrm>
            <a:off x="1645330" y="3871680"/>
            <a:ext cx="1525213" cy="11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8" idx="4"/>
            <a:endCxn id="71" idx="0"/>
          </p:cNvCxnSpPr>
          <p:nvPr/>
        </p:nvCxnSpPr>
        <p:spPr>
          <a:xfrm>
            <a:off x="1450068" y="4033605"/>
            <a:ext cx="762355" cy="412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2017160" y="4446436"/>
            <a:ext cx="390525" cy="323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锦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200039" y="373099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6" name="直接连接符 75"/>
          <p:cNvCxnSpPr>
            <a:stCxn id="33" idx="5"/>
            <a:endCxn id="38" idx="6"/>
          </p:cNvCxnSpPr>
          <p:nvPr/>
        </p:nvCxnSpPr>
        <p:spPr>
          <a:xfrm flipH="1">
            <a:off x="1645330" y="3309748"/>
            <a:ext cx="1862333" cy="5619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477844" y="336672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725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33" y="104286"/>
            <a:ext cx="7427725" cy="6858000"/>
          </a:xfrm>
          <a:prstGeom prst="rect">
            <a:avLst/>
          </a:prstGeom>
        </p:spPr>
      </p:pic>
      <p:sp>
        <p:nvSpPr>
          <p:cNvPr id="84" name="椭圆 83"/>
          <p:cNvSpPr/>
          <p:nvPr/>
        </p:nvSpPr>
        <p:spPr>
          <a:xfrm>
            <a:off x="2022076" y="444152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锦</a:t>
            </a:r>
          </a:p>
        </p:txBody>
      </p:sp>
      <p:sp>
        <p:nvSpPr>
          <p:cNvPr id="62" name="矩形 61"/>
          <p:cNvSpPr/>
          <p:nvPr/>
        </p:nvSpPr>
        <p:spPr>
          <a:xfrm>
            <a:off x="-790575" y="5461105"/>
            <a:ext cx="6096000" cy="1212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代价一致搜索（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Uniform-cost/Cheapest-first 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46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73" grpId="0"/>
      <p:bldP spid="65" grpId="0"/>
      <p:bldP spid="65" grpId="1"/>
      <p:bldP spid="45" grpId="0"/>
      <p:bldP spid="47" grpId="0"/>
      <p:bldP spid="54" grpId="0"/>
      <p:bldP spid="54" grpId="1"/>
      <p:bldP spid="7" grpId="0" animBg="1"/>
      <p:bldP spid="8" grpId="0" animBg="1"/>
      <p:bldP spid="9" grpId="0" animBg="1"/>
      <p:bldP spid="10" grpId="0" animBg="1"/>
      <p:bldP spid="15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2" grpId="0"/>
      <p:bldP spid="41" grpId="0"/>
      <p:bldP spid="42" grpId="0"/>
      <p:bldP spid="43" grpId="0"/>
      <p:bldP spid="44" grpId="0"/>
      <p:bldP spid="48" grpId="0"/>
      <p:bldP spid="51" grpId="0"/>
      <p:bldP spid="51" grpId="1"/>
      <p:bldP spid="58" grpId="0"/>
      <p:bldP spid="57" grpId="0"/>
      <p:bldP spid="57" grpId="1"/>
      <p:bldP spid="71" grpId="0" animBg="1"/>
      <p:bldP spid="75" grpId="0"/>
      <p:bldP spid="77" grpId="0"/>
      <p:bldP spid="77" grpId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7C80C51-D90E-43FA-9726-21E8330C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3545" y="857939"/>
            <a:ext cx="7204286" cy="532555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B07A1B0-AC33-48B2-A891-18686B86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9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6543" y="885320"/>
            <a:ext cx="7215715" cy="5333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C99E81D-CACB-4119-A15D-267CE0EA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4.2.4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UCS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C7D894-ECFF-4DD2-9490-5B3FBA16A9E9}"/>
              </a:ext>
            </a:extLst>
          </p:cNvPr>
          <p:cNvSpPr/>
          <p:nvPr/>
        </p:nvSpPr>
        <p:spPr>
          <a:xfrm>
            <a:off x="1888103" y="5493038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b="1" kern="0" dirty="0">
                <a:solidFill>
                  <a:srgbClr val="000000"/>
                </a:solidFill>
                <a:latin typeface="Calibri"/>
                <a:ea typeface="楷体_GB2312" pitchFamily="49" charset="-122"/>
              </a:rPr>
              <a:t>假设同一优先级扩展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03" y="1314450"/>
            <a:ext cx="8522558" cy="39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6569</TotalTime>
  <Words>1576</Words>
  <Application>Microsoft Office PowerPoint</Application>
  <PresentationFormat>宽屏</PresentationFormat>
  <Paragraphs>277</Paragraphs>
  <Slides>33</Slides>
  <Notes>12</Notes>
  <HiddenSlides>1</HiddenSlides>
  <MMClips>8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等线</vt:lpstr>
      <vt:lpstr>等线 Light</vt:lpstr>
      <vt:lpstr>FangSong_GB2312</vt:lpstr>
      <vt:lpstr>黑体</vt:lpstr>
      <vt:lpstr>华文隶书</vt:lpstr>
      <vt:lpstr>楷体_GB2312</vt:lpstr>
      <vt:lpstr>Arial</vt:lpstr>
      <vt:lpstr>Calibri</vt:lpstr>
      <vt:lpstr>Times New Roman</vt:lpstr>
      <vt:lpstr>Wingdings</vt:lpstr>
      <vt:lpstr>1_Office 主题​​</vt:lpstr>
      <vt:lpstr>2_dan-berkeley-nlp-v1</vt:lpstr>
      <vt:lpstr>3_dan-berkeley-nlp-v1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Search and Models</vt:lpstr>
      <vt:lpstr>Search Gone Wrong?</vt:lpstr>
      <vt:lpstr>PowerPoint 演示文稿</vt:lpstr>
      <vt:lpstr>PowerPoint 演示文稿</vt:lpstr>
      <vt:lpstr>主 要 内 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Search</vt:lpstr>
      <vt:lpstr>PowerPoint 演示文稿</vt:lpstr>
      <vt:lpstr>PowerPoint 演示文稿</vt:lpstr>
      <vt:lpstr>PowerPoint 演示文稿</vt:lpstr>
      <vt:lpstr>When should A terminate?</vt:lpstr>
      <vt:lpstr>PowerPoint 演示文稿</vt:lpstr>
      <vt:lpstr>PowerPoint 演示文稿</vt:lpstr>
      <vt:lpstr>Is A Optimal?</vt:lpstr>
      <vt:lpstr>Idea: Admissibility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Qince Li</dc:creator>
  <cp:lastModifiedBy>李钦策</cp:lastModifiedBy>
  <cp:revision>35</cp:revision>
  <dcterms:created xsi:type="dcterms:W3CDTF">2017-12-20T05:32:25Z</dcterms:created>
  <dcterms:modified xsi:type="dcterms:W3CDTF">2021-09-30T00:35:31Z</dcterms:modified>
</cp:coreProperties>
</file>